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65" r:id="rId2"/>
    <p:sldId id="766" r:id="rId3"/>
    <p:sldId id="568" r:id="rId4"/>
    <p:sldId id="570" r:id="rId5"/>
    <p:sldId id="553" r:id="rId6"/>
    <p:sldId id="556" r:id="rId7"/>
    <p:sldId id="765" r:id="rId8"/>
    <p:sldId id="564" r:id="rId9"/>
    <p:sldId id="753" r:id="rId10"/>
    <p:sldId id="764" r:id="rId11"/>
    <p:sldId id="759" r:id="rId12"/>
    <p:sldId id="758" r:id="rId13"/>
    <p:sldId id="549" r:id="rId14"/>
    <p:sldId id="550" r:id="rId15"/>
    <p:sldId id="551" r:id="rId16"/>
    <p:sldId id="552" r:id="rId17"/>
    <p:sldId id="569" r:id="rId18"/>
    <p:sldId id="348" r:id="rId19"/>
    <p:sldId id="81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6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592" y="184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elder/Desktop/JPL/AVIRIS_NG_CH4/AVIRIS-NG%20Data/Powerlaw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397628847161622"/>
          <c:y val="1.424144672166382E-2"/>
          <c:w val="0.66080561364578427"/>
          <c:h val="0.80747253836815669"/>
        </c:manualLayout>
      </c:layout>
      <c:scatterChart>
        <c:scatterStyle val="lineMarker"/>
        <c:varyColors val="0"/>
        <c:ser>
          <c:idx val="4"/>
          <c:order val="0"/>
          <c:tx>
            <c:v>3000 ppm 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tx1"/>
                </a:solidFill>
                <a:prstDash val="solid"/>
              </a:ln>
              <a:effectLst/>
            </c:spPr>
            <c:trendlineType val="power"/>
            <c:dispRSqr val="0"/>
            <c:dispEq val="0"/>
          </c:trendline>
          <c:xVal>
            <c:numRef>
              <c:f>Combined!$B$4:$B$8</c:f>
              <c:numCache>
                <c:formatCode>General</c:formatCode>
                <c:ptCount val="5"/>
                <c:pt idx="0">
                  <c:v>15.299999999999999</c:v>
                </c:pt>
                <c:pt idx="1">
                  <c:v>20.399999999999999</c:v>
                </c:pt>
                <c:pt idx="2">
                  <c:v>25.5</c:v>
                </c:pt>
                <c:pt idx="3">
                  <c:v>30.599999999999998</c:v>
                </c:pt>
                <c:pt idx="4">
                  <c:v>35.699999999999996</c:v>
                </c:pt>
              </c:numCache>
            </c:numRef>
          </c:xVal>
          <c:yVal>
            <c:numRef>
              <c:f>Combined!$F$4:$F$8</c:f>
              <c:numCache>
                <c:formatCode>General</c:formatCode>
                <c:ptCount val="5"/>
                <c:pt idx="0">
                  <c:v>3.6180000000000001E-3</c:v>
                </c:pt>
                <c:pt idx="1">
                  <c:v>2.794E-3</c:v>
                </c:pt>
                <c:pt idx="2">
                  <c:v>2.4030000000000002E-3</c:v>
                </c:pt>
                <c:pt idx="3">
                  <c:v>2.2060000000000001E-3</c:v>
                </c:pt>
                <c:pt idx="4">
                  <c:v>2.0899999999999998E-3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E6F-C84B-8102-0208484022A5}"/>
            </c:ext>
          </c:extLst>
        </c:ser>
        <c:ser>
          <c:idx val="5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tx1"/>
                </a:solidFill>
                <a:prstDash val="solid"/>
              </a:ln>
              <a:effectLst/>
            </c:spPr>
            <c:trendlineType val="power"/>
            <c:dispRSqr val="0"/>
            <c:dispEq val="0"/>
          </c:trendline>
          <c:xVal>
            <c:numRef>
              <c:f>Combined!$B$9:$B$51</c:f>
              <c:numCache>
                <c:formatCode>General</c:formatCode>
                <c:ptCount val="43"/>
                <c:pt idx="0">
                  <c:v>40.799999999999997</c:v>
                </c:pt>
                <c:pt idx="1">
                  <c:v>45.9</c:v>
                </c:pt>
                <c:pt idx="2">
                  <c:v>51</c:v>
                </c:pt>
                <c:pt idx="3">
                  <c:v>56.099999999999994</c:v>
                </c:pt>
                <c:pt idx="4">
                  <c:v>61.199999999999996</c:v>
                </c:pt>
                <c:pt idx="5">
                  <c:v>66.3</c:v>
                </c:pt>
                <c:pt idx="6">
                  <c:v>71.399999999999991</c:v>
                </c:pt>
                <c:pt idx="7">
                  <c:v>76.5</c:v>
                </c:pt>
                <c:pt idx="8">
                  <c:v>81.599999999999994</c:v>
                </c:pt>
                <c:pt idx="9">
                  <c:v>86.699999999999989</c:v>
                </c:pt>
                <c:pt idx="10">
                  <c:v>91.8</c:v>
                </c:pt>
                <c:pt idx="11">
                  <c:v>96.899999999999991</c:v>
                </c:pt>
                <c:pt idx="12">
                  <c:v>102</c:v>
                </c:pt>
                <c:pt idx="13">
                  <c:v>107.1</c:v>
                </c:pt>
                <c:pt idx="14">
                  <c:v>112.19999999999999</c:v>
                </c:pt>
                <c:pt idx="15">
                  <c:v>117.3</c:v>
                </c:pt>
                <c:pt idx="16">
                  <c:v>122.39999999999999</c:v>
                </c:pt>
                <c:pt idx="17">
                  <c:v>127.49999999999999</c:v>
                </c:pt>
                <c:pt idx="18">
                  <c:v>132.6</c:v>
                </c:pt>
                <c:pt idx="19">
                  <c:v>137.69999999999999</c:v>
                </c:pt>
                <c:pt idx="20">
                  <c:v>142.79999999999998</c:v>
                </c:pt>
                <c:pt idx="21">
                  <c:v>147.89999999999998</c:v>
                </c:pt>
                <c:pt idx="22">
                  <c:v>153</c:v>
                </c:pt>
                <c:pt idx="23">
                  <c:v>158.1</c:v>
                </c:pt>
                <c:pt idx="24">
                  <c:v>163.19999999999999</c:v>
                </c:pt>
                <c:pt idx="25">
                  <c:v>168.29999999999998</c:v>
                </c:pt>
                <c:pt idx="26">
                  <c:v>173.39999999999998</c:v>
                </c:pt>
                <c:pt idx="27">
                  <c:v>178.5</c:v>
                </c:pt>
                <c:pt idx="28">
                  <c:v>183.6</c:v>
                </c:pt>
                <c:pt idx="29">
                  <c:v>188.7</c:v>
                </c:pt>
                <c:pt idx="30">
                  <c:v>193.79999999999998</c:v>
                </c:pt>
                <c:pt idx="31">
                  <c:v>198.89999999999998</c:v>
                </c:pt>
                <c:pt idx="32">
                  <c:v>204</c:v>
                </c:pt>
                <c:pt idx="33">
                  <c:v>209.1</c:v>
                </c:pt>
                <c:pt idx="34">
                  <c:v>214.2</c:v>
                </c:pt>
                <c:pt idx="35">
                  <c:v>219.29999999999998</c:v>
                </c:pt>
                <c:pt idx="36">
                  <c:v>224.39999999999998</c:v>
                </c:pt>
                <c:pt idx="37">
                  <c:v>229.49999999999997</c:v>
                </c:pt>
                <c:pt idx="38">
                  <c:v>234.6</c:v>
                </c:pt>
                <c:pt idx="39">
                  <c:v>239.7</c:v>
                </c:pt>
                <c:pt idx="40">
                  <c:v>244.79999999999998</c:v>
                </c:pt>
                <c:pt idx="41">
                  <c:v>249.89999999999998</c:v>
                </c:pt>
                <c:pt idx="42">
                  <c:v>254.99999999999997</c:v>
                </c:pt>
              </c:numCache>
            </c:numRef>
          </c:xVal>
          <c:yVal>
            <c:numRef>
              <c:f>Combined!$F$9:$F$51</c:f>
              <c:numCache>
                <c:formatCode>General</c:formatCode>
                <c:ptCount val="43"/>
                <c:pt idx="0">
                  <c:v>2.0209999999999998E-3</c:v>
                </c:pt>
                <c:pt idx="1">
                  <c:v>1.983E-3</c:v>
                </c:pt>
                <c:pt idx="2">
                  <c:v>1.9269999999999999E-3</c:v>
                </c:pt>
                <c:pt idx="3">
                  <c:v>1.9139999999999999E-3</c:v>
                </c:pt>
                <c:pt idx="4">
                  <c:v>1.8749999999999999E-3</c:v>
                </c:pt>
                <c:pt idx="5">
                  <c:v>1.851E-3</c:v>
                </c:pt>
                <c:pt idx="6">
                  <c:v>1.833E-3</c:v>
                </c:pt>
                <c:pt idx="7">
                  <c:v>1.8029999999999999E-3</c:v>
                </c:pt>
                <c:pt idx="8">
                  <c:v>1.818E-3</c:v>
                </c:pt>
                <c:pt idx="9">
                  <c:v>1.786E-3</c:v>
                </c:pt>
                <c:pt idx="10">
                  <c:v>1.7750000000000001E-3</c:v>
                </c:pt>
                <c:pt idx="11">
                  <c:v>1.761E-3</c:v>
                </c:pt>
                <c:pt idx="12">
                  <c:v>1.7489999999999999E-3</c:v>
                </c:pt>
                <c:pt idx="13">
                  <c:v>1.735E-3</c:v>
                </c:pt>
                <c:pt idx="14">
                  <c:v>1.72E-3</c:v>
                </c:pt>
                <c:pt idx="15">
                  <c:v>1.7080000000000001E-3</c:v>
                </c:pt>
                <c:pt idx="16">
                  <c:v>1.7060000000000001E-3</c:v>
                </c:pt>
                <c:pt idx="17">
                  <c:v>1.6869999999999999E-3</c:v>
                </c:pt>
                <c:pt idx="18">
                  <c:v>1.6800000000000001E-3</c:v>
                </c:pt>
                <c:pt idx="19">
                  <c:v>1.665E-3</c:v>
                </c:pt>
                <c:pt idx="20">
                  <c:v>1.6670000000000001E-3</c:v>
                </c:pt>
                <c:pt idx="21">
                  <c:v>1.655E-3</c:v>
                </c:pt>
                <c:pt idx="22">
                  <c:v>1.6280000000000001E-3</c:v>
                </c:pt>
                <c:pt idx="23">
                  <c:v>1.6260000000000001E-3</c:v>
                </c:pt>
                <c:pt idx="24">
                  <c:v>1.6149999999999999E-3</c:v>
                </c:pt>
                <c:pt idx="25">
                  <c:v>1.6130000000000001E-3</c:v>
                </c:pt>
                <c:pt idx="26">
                  <c:v>1.6069999999999999E-3</c:v>
                </c:pt>
                <c:pt idx="27">
                  <c:v>1.604E-3</c:v>
                </c:pt>
                <c:pt idx="28">
                  <c:v>1.5889999999999999E-3</c:v>
                </c:pt>
                <c:pt idx="29">
                  <c:v>1.585E-3</c:v>
                </c:pt>
                <c:pt idx="30">
                  <c:v>1.58E-3</c:v>
                </c:pt>
                <c:pt idx="31">
                  <c:v>1.5709999999999999E-3</c:v>
                </c:pt>
                <c:pt idx="32">
                  <c:v>1.5560000000000001E-3</c:v>
                </c:pt>
                <c:pt idx="33">
                  <c:v>1.555E-3</c:v>
                </c:pt>
                <c:pt idx="34">
                  <c:v>1.5449999999999999E-3</c:v>
                </c:pt>
                <c:pt idx="35">
                  <c:v>1.5150000000000001E-3</c:v>
                </c:pt>
                <c:pt idx="36">
                  <c:v>1.5280000000000001E-3</c:v>
                </c:pt>
                <c:pt idx="37">
                  <c:v>1.4959999999999999E-3</c:v>
                </c:pt>
                <c:pt idx="38">
                  <c:v>1.4940000000000001E-3</c:v>
                </c:pt>
                <c:pt idx="39">
                  <c:v>1.5009999999999999E-3</c:v>
                </c:pt>
                <c:pt idx="40">
                  <c:v>1.5039999999999999E-3</c:v>
                </c:pt>
                <c:pt idx="41">
                  <c:v>1.4909999999999999E-3</c:v>
                </c:pt>
                <c:pt idx="42">
                  <c:v>1.4679999999999999E-3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E6F-C84B-8102-0208484022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040864"/>
        <c:axId val="2059459087"/>
      </c:scatterChart>
      <c:valAx>
        <c:axId val="39040864"/>
        <c:scaling>
          <c:logBase val="10"/>
          <c:orientation val="minMax"/>
          <c:min val="10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59459087"/>
        <c:crosses val="autoZero"/>
        <c:crossBetween val="midCat"/>
      </c:valAx>
      <c:valAx>
        <c:axId val="2059459087"/>
        <c:scaling>
          <c:orientation val="minMax"/>
          <c:max val="4.000000000000001E-3"/>
          <c:min val="1.0000000000000002E-3"/>
        </c:scaling>
        <c:delete val="0"/>
        <c:axPos val="l"/>
        <c:numFmt formatCode="#,##0.000" sourceLinked="0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040864"/>
        <c:crosses val="autoZero"/>
        <c:crossBetween val="midCat"/>
        <c:majorUnit val="1.0000000000000002E-3"/>
        <c:minorUnit val="5.0000000000000012E-4"/>
      </c:valAx>
      <c:spPr>
        <a:solidFill>
          <a:schemeClr val="bg1"/>
        </a:solidFill>
        <a:ln w="1905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Helvetica" pitchFamily="2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7/17/19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7/17/19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9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0A75975-8D5E-614D-88F0-036869156645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6. Matched filters for spectral signature detection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DAD44-122B-DF4F-8C8D-0E1FBDD02C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8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AB0B3-C933-AF4F-96FD-E05E3EAE2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D. R. Thompson - JPL Center for Climate Sciences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79F80-A908-E348-91E9-DC3C762E7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FA459-3386-A249-8673-DC566EE1F2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3E58B-EB53-C243-9254-43071D6B7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</a:t>
            </a:r>
            <a:r>
              <a:rPr lang="en-US" baseline="-25000" dirty="0"/>
              <a:t>4 </a:t>
            </a:r>
            <a:r>
              <a:rPr lang="en-US" dirty="0"/>
              <a:t>in California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A3980-1753-A44D-88BA-DC0A4AA94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82" y="1189288"/>
            <a:ext cx="6591222" cy="4950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96DAE-D29C-FA4C-8661-FD1C1AB794D6}"/>
              </a:ext>
            </a:extLst>
          </p:cNvPr>
          <p:cNvSpPr txBox="1"/>
          <p:nvPr/>
        </p:nvSpPr>
        <p:spPr>
          <a:xfrm>
            <a:off x="5029200" y="367252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Duren et al. (in review), Thorpe et al. (2016), Thompson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955388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967EF-7D1E-6B43-994D-77C31C503E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BE28-B9C6-334D-A065-0432D1160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1D30D-068D-9143-BB25-26DBD9DCF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58A3-5CA4-9B47-9A7C-75308E9A2A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24734D-37F7-514A-85C0-C73EA385D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3576490"/>
            <a:ext cx="2428430" cy="436031"/>
          </a:xfrm>
        </p:spPr>
        <p:txBody>
          <a:bodyPr/>
          <a:lstStyle/>
          <a:p>
            <a:r>
              <a:rPr lang="en-US" sz="3200" dirty="0"/>
              <a:t>Arctic CH</a:t>
            </a:r>
            <a:r>
              <a:rPr lang="en-US" sz="3200" baseline="-25000" dirty="0"/>
              <a:t>4</a:t>
            </a:r>
            <a:r>
              <a:rPr lang="en-US" sz="3200" dirty="0"/>
              <a:t> Emissions</a:t>
            </a:r>
            <a:br>
              <a:rPr lang="en-US" sz="3200" dirty="0"/>
            </a:br>
            <a:r>
              <a:rPr lang="en-US" sz="1400" dirty="0"/>
              <a:t>Elder, Thompson, et al. </a:t>
            </a:r>
            <a:br>
              <a:rPr lang="en-US" sz="1400" dirty="0"/>
            </a:br>
            <a:r>
              <a:rPr lang="en-US" sz="1400" dirty="0"/>
              <a:t>(in preparation)</a:t>
            </a:r>
            <a:br>
              <a:rPr lang="en-US" sz="1400" dirty="0"/>
            </a:br>
            <a:r>
              <a:rPr lang="en-US" sz="1400" dirty="0"/>
              <a:t>Analysis of AVIRIS-NG data from the </a:t>
            </a:r>
            <a:r>
              <a:rPr lang="en-US" sz="1400" dirty="0" err="1"/>
              <a:t>ABoVE</a:t>
            </a:r>
            <a:r>
              <a:rPr lang="en-US" sz="1400" dirty="0"/>
              <a:t> campaign, PI: Chip Miller</a:t>
            </a:r>
            <a:br>
              <a:rPr lang="en-US" sz="3200" dirty="0"/>
            </a:br>
            <a:endParaRPr lang="en-US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AA6DB-2049-F94E-9F60-5CE875BB5399}"/>
              </a:ext>
            </a:extLst>
          </p:cNvPr>
          <p:cNvGrpSpPr/>
          <p:nvPr/>
        </p:nvGrpSpPr>
        <p:grpSpPr>
          <a:xfrm>
            <a:off x="692090" y="561170"/>
            <a:ext cx="7835390" cy="5610979"/>
            <a:chOff x="401985" y="-1570867"/>
            <a:chExt cx="10493422" cy="75144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046B07-7DA6-C14B-8108-7DFDB9DCF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5200" y="-914400"/>
              <a:ext cx="7084478" cy="6857949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155840-3CD3-DF4F-8DC3-1210F44680B8}"/>
                </a:ext>
              </a:extLst>
            </p:cNvPr>
            <p:cNvGrpSpPr/>
            <p:nvPr/>
          </p:nvGrpSpPr>
          <p:grpSpPr>
            <a:xfrm>
              <a:off x="3811783" y="-72481"/>
              <a:ext cx="444352" cy="1348875"/>
              <a:chOff x="3944651" y="2022765"/>
              <a:chExt cx="403403" cy="12452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2B745B-D16D-5C4E-ACBC-72643876FE7B}"/>
                  </a:ext>
                </a:extLst>
              </p:cNvPr>
              <p:cNvSpPr txBox="1"/>
              <p:nvPr/>
            </p:nvSpPr>
            <p:spPr>
              <a:xfrm rot="1833264">
                <a:off x="3944651" y="3069125"/>
                <a:ext cx="403403" cy="198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Helvetica" pitchFamily="2" charset="0"/>
                  </a:rPr>
                  <a:t>60° 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0FB2CC-AB11-B842-B741-0E0BA1DBDED3}"/>
                  </a:ext>
                </a:extLst>
              </p:cNvPr>
              <p:cNvSpPr txBox="1"/>
              <p:nvPr/>
            </p:nvSpPr>
            <p:spPr>
              <a:xfrm rot="18609340">
                <a:off x="3840192" y="2167075"/>
                <a:ext cx="484210" cy="195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Helvetica" pitchFamily="2" charset="0"/>
                  </a:rPr>
                  <a:t>145° W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A2B8A71-0D0A-1648-9EEF-84DA0F2CD2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2803" y="1878624"/>
              <a:ext cx="4762604" cy="3796989"/>
              <a:chOff x="5097352" y="4469497"/>
              <a:chExt cx="2784642" cy="222005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16D580C-57DA-DC42-9714-BC8481FD5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03370" y="4809911"/>
                <a:ext cx="2778623" cy="1879644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5F41B4-1986-7C4D-8574-69D917D6587B}"/>
                  </a:ext>
                </a:extLst>
              </p:cNvPr>
              <p:cNvSpPr/>
              <p:nvPr/>
            </p:nvSpPr>
            <p:spPr>
              <a:xfrm>
                <a:off x="5641843" y="4469497"/>
                <a:ext cx="53464" cy="4277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2CEFAFD-F7CA-CE43-AC0B-3FA9110A98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5307" y="4512268"/>
                <a:ext cx="2186687" cy="29764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1D4A235-7B51-2342-BE0D-EB236120D6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7352" y="4512268"/>
                <a:ext cx="544490" cy="29764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61B2B02-D8F7-B94D-94A6-65E203F02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4770" y="6590068"/>
                <a:ext cx="1217748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909F88-7F6B-FF42-988D-2D09E1F19F6A}"/>
                  </a:ext>
                </a:extLst>
              </p:cNvPr>
              <p:cNvSpPr txBox="1"/>
              <p:nvPr/>
            </p:nvSpPr>
            <p:spPr>
              <a:xfrm>
                <a:off x="6946872" y="6342485"/>
                <a:ext cx="493548" cy="265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Helvetica" pitchFamily="2" charset="0"/>
                  </a:rPr>
                  <a:t>1 km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2547AF-13EB-9247-BD62-09C9585147BF}"/>
                </a:ext>
              </a:extLst>
            </p:cNvPr>
            <p:cNvSpPr txBox="1"/>
            <p:nvPr/>
          </p:nvSpPr>
          <p:spPr>
            <a:xfrm>
              <a:off x="4285100" y="5229270"/>
              <a:ext cx="996543" cy="453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Helvetica" pitchFamily="2" charset="0"/>
                </a:rPr>
                <a:t>10 km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518E5F-8281-3841-A538-E3172DBEA9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1125" y="5676989"/>
              <a:ext cx="804012" cy="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1D43B06-7EB8-5A4A-9B5C-1CD7BFB8A3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985" y="-1570867"/>
              <a:ext cx="4523547" cy="3521269"/>
              <a:chOff x="256212" y="5005009"/>
              <a:chExt cx="3120574" cy="242915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DD341FB-E89D-EB42-B45C-D4F7F7693E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6153" t="22963" r="12735" b="40277"/>
              <a:stretch/>
            </p:blipFill>
            <p:spPr>
              <a:xfrm>
                <a:off x="256212" y="5005009"/>
                <a:ext cx="3120574" cy="24291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30" name="Cross 29">
                <a:extLst>
                  <a:ext uri="{FF2B5EF4-FFF2-40B4-BE49-F238E27FC236}">
                    <a16:creationId xmlns:a16="http://schemas.microsoft.com/office/drawing/2014/main" id="{6FC7FD51-206D-C54B-9D58-60BC929236D0}"/>
                  </a:ext>
                </a:extLst>
              </p:cNvPr>
              <p:cNvSpPr/>
              <p:nvPr/>
            </p:nvSpPr>
            <p:spPr>
              <a:xfrm rot="1727048">
                <a:off x="1709200" y="5456278"/>
                <a:ext cx="300446" cy="288175"/>
              </a:xfrm>
              <a:prstGeom prst="plus">
                <a:avLst>
                  <a:gd name="adj" fmla="val 35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204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6688D-29C4-5C4E-BFA9-5490BCFAAC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8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8287-FDAA-244D-9DB3-746AA1683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D. R. Thompson - JPL Center for Climate Sciences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E63A0-ED06-BA4D-B0C2-07E994A53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D35F5-D24D-FF42-B3D5-95B061528D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78784-7FAC-BE4C-B89D-65818EF16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Arctic-wide statistics reveal a two component power law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9078B56-836F-124A-BD00-FA010DFFD5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156097"/>
              </p:ext>
            </p:extLst>
          </p:nvPr>
        </p:nvGraphicFramePr>
        <p:xfrm>
          <a:off x="2575911" y="1351806"/>
          <a:ext cx="6278178" cy="5060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D3DAA6-152E-AE47-8557-187778A2BF14}"/>
              </a:ext>
            </a:extLst>
          </p:cNvPr>
          <p:cNvSpPr txBox="1"/>
          <p:nvPr/>
        </p:nvSpPr>
        <p:spPr>
          <a:xfrm>
            <a:off x="11116235" y="66338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B9BFD9-E39F-3144-85DC-A5453C0595CC}"/>
              </a:ext>
            </a:extLst>
          </p:cNvPr>
          <p:cNvSpPr txBox="1"/>
          <p:nvPr/>
        </p:nvSpPr>
        <p:spPr>
          <a:xfrm>
            <a:off x="4791320" y="1855010"/>
            <a:ext cx="22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Site-level, lake littoral control?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50A35-760C-284A-905A-64A150937784}"/>
              </a:ext>
            </a:extLst>
          </p:cNvPr>
          <p:cNvSpPr txBox="1"/>
          <p:nvPr/>
        </p:nvSpPr>
        <p:spPr>
          <a:xfrm>
            <a:off x="5715000" y="3257419"/>
            <a:ext cx="2374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Landscape, proximal wetlands/ water table control?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72C55C-5B6C-0A44-834E-79A368D2B2BC}"/>
              </a:ext>
            </a:extLst>
          </p:cNvPr>
          <p:cNvSpPr txBox="1"/>
          <p:nvPr/>
        </p:nvSpPr>
        <p:spPr>
          <a:xfrm>
            <a:off x="6313908" y="4088416"/>
            <a:ext cx="169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00" b="0" i="0" u="none" strike="noStrike" kern="1200" baseline="0">
                <a:solidFill>
                  <a:prstClr val="black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pPr>
            <a:r>
              <a:rPr lang="en-US" sz="1400" dirty="0"/>
              <a:t>y = 0.004x</a:t>
            </a:r>
            <a:r>
              <a:rPr lang="en-US" sz="1400" baseline="30000" dirty="0"/>
              <a:t>-0.16</a:t>
            </a:r>
            <a:br>
              <a:rPr lang="en-US" sz="1400" dirty="0"/>
            </a:br>
            <a:r>
              <a:rPr lang="en-US" sz="1400" dirty="0"/>
              <a:t>R² = 0.99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1A3F8-54D6-044B-BDA3-D046119B0C33}"/>
              </a:ext>
            </a:extLst>
          </p:cNvPr>
          <p:cNvSpPr txBox="1"/>
          <p:nvPr/>
        </p:nvSpPr>
        <p:spPr>
          <a:xfrm>
            <a:off x="4650781" y="2537752"/>
            <a:ext cx="2209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800" b="0" i="0" u="none" strike="noStrike" kern="1200" baseline="0">
                <a:solidFill>
                  <a:prstClr val="black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pPr>
            <a:r>
              <a:rPr lang="en-US" sz="1400" dirty="0"/>
              <a:t>y = 0.021x</a:t>
            </a:r>
            <a:r>
              <a:rPr lang="en-US" sz="1400" baseline="30000" dirty="0"/>
              <a:t>-0.65</a:t>
            </a:r>
            <a:br>
              <a:rPr lang="en-US" sz="1400" dirty="0"/>
            </a:br>
            <a:r>
              <a:rPr lang="en-US" sz="1400" dirty="0"/>
              <a:t>R² = 0.97</a:t>
            </a:r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1768E3AB-E37F-4445-86AD-234C7EDF1933}"/>
              </a:ext>
            </a:extLst>
          </p:cNvPr>
          <p:cNvSpPr txBox="1">
            <a:spLocks/>
          </p:cNvSpPr>
          <p:nvPr/>
        </p:nvSpPr>
        <p:spPr>
          <a:xfrm>
            <a:off x="739956" y="4648879"/>
            <a:ext cx="2147047" cy="822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400" dirty="0"/>
              <a:t>Elder, Thompson, </a:t>
            </a:r>
          </a:p>
          <a:p>
            <a:r>
              <a:rPr lang="en-US" sz="1400" dirty="0"/>
              <a:t>et al.  (in preparation)</a:t>
            </a:r>
            <a:br>
              <a:rPr lang="en-US" sz="1400" dirty="0"/>
            </a:br>
            <a:r>
              <a:rPr lang="en-US" sz="1400" dirty="0"/>
              <a:t>Analysis of AVIRIS-NG data from the </a:t>
            </a:r>
            <a:r>
              <a:rPr lang="en-US" sz="1400" dirty="0" err="1"/>
              <a:t>ABoVE</a:t>
            </a:r>
            <a:r>
              <a:rPr lang="en-US" sz="1400" dirty="0"/>
              <a:t> campaign</a:t>
            </a:r>
          </a:p>
          <a:p>
            <a:r>
              <a:rPr lang="en-US" sz="1400" dirty="0"/>
              <a:t>PI: Chip Miller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72564E-4069-1940-9953-BAD52312A98C}"/>
              </a:ext>
            </a:extLst>
          </p:cNvPr>
          <p:cNvSpPr txBox="1"/>
          <p:nvPr/>
        </p:nvSpPr>
        <p:spPr>
          <a:xfrm>
            <a:off x="4860950" y="5769368"/>
            <a:ext cx="306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to standing water (m)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74253A-1E59-D141-A0BE-6FE7EE79A310}"/>
              </a:ext>
            </a:extLst>
          </p:cNvPr>
          <p:cNvSpPr txBox="1"/>
          <p:nvPr/>
        </p:nvSpPr>
        <p:spPr>
          <a:xfrm rot="16200000">
            <a:off x="2354970" y="3358423"/>
            <a:ext cx="284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Poisson rate of CH</a:t>
            </a:r>
            <a:r>
              <a:rPr lang="en-US" baseline="-25000" dirty="0"/>
              <a:t>4</a:t>
            </a:r>
            <a:r>
              <a:rPr lang="en-US" dirty="0"/>
              <a:t> hotspots</a:t>
            </a:r>
          </a:p>
        </p:txBody>
      </p:sp>
    </p:spTree>
    <p:extLst>
      <p:ext uri="{BB962C8B-B14F-4D97-AF65-F5344CB8AC3E}">
        <p14:creationId xmlns:p14="http://schemas.microsoft.com/office/powerpoint/2010/main" val="349173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50709D-D062-F544-A03F-82830731187A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Matched filter applied independently in each column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 via matched filter</a:t>
            </a:r>
          </a:p>
        </p:txBody>
      </p:sp>
      <p:pic>
        <p:nvPicPr>
          <p:cNvPr id="7" name="Picture 6" descr="M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4" t="48243" r="35897" b="48099"/>
          <a:stretch/>
        </p:blipFill>
        <p:spPr>
          <a:xfrm>
            <a:off x="1752600" y="2125181"/>
            <a:ext cx="5689367" cy="96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77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50709D-D062-F544-A03F-82830731187A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14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Matched filter applied independently in each column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 via matched filter</a:t>
            </a:r>
          </a:p>
        </p:txBody>
      </p:sp>
      <p:pic>
        <p:nvPicPr>
          <p:cNvPr id="7" name="Picture 6" descr="M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4" t="48243" r="35897" b="48099"/>
          <a:stretch/>
        </p:blipFill>
        <p:spPr>
          <a:xfrm>
            <a:off x="1752600" y="2125181"/>
            <a:ext cx="5689367" cy="968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34200" y="28651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9800" y="2904589"/>
            <a:ext cx="137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Tested spectrum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14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Background mean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286512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Mixing ratio length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0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Background covariance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352800" y="2712720"/>
            <a:ext cx="152400" cy="304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67200" y="271272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53000" y="27127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781800" y="27889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676400" y="2636520"/>
            <a:ext cx="4572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65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50709D-D062-F544-A03F-82830731187A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15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Matched filter applied independently in each column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 via matched filter</a:t>
            </a:r>
          </a:p>
        </p:txBody>
      </p:sp>
      <p:pic>
        <p:nvPicPr>
          <p:cNvPr id="7" name="Picture 6" descr="M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4" t="48243" r="35897" b="48099"/>
          <a:stretch/>
        </p:blipFill>
        <p:spPr>
          <a:xfrm>
            <a:off x="1752600" y="2125181"/>
            <a:ext cx="5689367" cy="968539"/>
          </a:xfrm>
          <a:prstGeom prst="rect">
            <a:avLst/>
          </a:prstGeom>
        </p:spPr>
      </p:pic>
      <p:pic>
        <p:nvPicPr>
          <p:cNvPr id="8" name="Picture 7" descr="signat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3" t="48471" r="37968" b="49242"/>
          <a:stretch/>
        </p:blipFill>
        <p:spPr>
          <a:xfrm>
            <a:off x="2286000" y="4312920"/>
            <a:ext cx="4608203" cy="5620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3638490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Using the target signature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28651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9800" y="2904589"/>
            <a:ext cx="137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Tested spectrum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14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Background mean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286512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Mixing ratio length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0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Background covariance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352800" y="2712720"/>
            <a:ext cx="152400" cy="304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67200" y="271272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53000" y="27127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781800" y="27889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676400" y="2636520"/>
            <a:ext cx="4572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53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50709D-D062-F544-A03F-82830731187A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16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Matched filter applied independently in each column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 via matched filter</a:t>
            </a:r>
          </a:p>
        </p:txBody>
      </p:sp>
      <p:pic>
        <p:nvPicPr>
          <p:cNvPr id="7" name="Picture 6" descr="M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4" t="48243" r="35897" b="48099"/>
          <a:stretch/>
        </p:blipFill>
        <p:spPr>
          <a:xfrm>
            <a:off x="1752600" y="2125181"/>
            <a:ext cx="5689367" cy="968539"/>
          </a:xfrm>
          <a:prstGeom prst="rect">
            <a:avLst/>
          </a:prstGeom>
        </p:spPr>
      </p:pic>
      <p:pic>
        <p:nvPicPr>
          <p:cNvPr id="8" name="Picture 7" descr="signatur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3" t="48471" r="37968" b="49242"/>
          <a:stretch/>
        </p:blipFill>
        <p:spPr>
          <a:xfrm>
            <a:off x="2286000" y="4312920"/>
            <a:ext cx="4608203" cy="5620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3638490"/>
            <a:ext cx="2534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cs typeface="Helvetica"/>
              </a:rPr>
              <a:t>Using the target signature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28651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9800" y="2904589"/>
            <a:ext cx="137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Tested spectrum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14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Background mean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286512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Mixing ratio length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0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Background covariance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352800" y="2712720"/>
            <a:ext cx="152400" cy="304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67200" y="271272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53000" y="27127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781800" y="27889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676400" y="2636520"/>
            <a:ext cx="4572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58001" y="4922520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Unit absorption coefficient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705600" y="48463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9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65779D-8538-6A4D-A171-CAAC6CB97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73391-B37F-FD41-A6F4-21DC63798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F928-97A9-1D43-81FC-CCD19D432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9C0CF7-A1BE-C34A-9997-97FED0299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background radiance distribution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FA75ACC-392C-0B46-9F87-1DE85AAFA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572" y="5412523"/>
            <a:ext cx="1811271" cy="93686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19890DE-244B-584D-876B-A6D63F1049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07"/>
          <a:stretch/>
        </p:blipFill>
        <p:spPr>
          <a:xfrm>
            <a:off x="3588853" y="5412523"/>
            <a:ext cx="4250455" cy="864401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D0CA4DED-0DF2-6F4A-B56D-9B91551BC9D3}"/>
              </a:ext>
            </a:extLst>
          </p:cNvPr>
          <p:cNvSpPr txBox="1">
            <a:spLocks/>
          </p:cNvSpPr>
          <p:nvPr/>
        </p:nvSpPr>
        <p:spPr>
          <a:xfrm>
            <a:off x="454026" y="4847929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2. Use the sample mean, sample covariance!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DF9353A-BF1C-D944-951A-AF1065C7A337}"/>
              </a:ext>
            </a:extLst>
          </p:cNvPr>
          <p:cNvSpPr txBox="1">
            <a:spLocks/>
          </p:cNvSpPr>
          <p:nvPr/>
        </p:nvSpPr>
        <p:spPr>
          <a:xfrm>
            <a:off x="454026" y="1484311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1. Extract spectra from a representative area (full scene, square, column, or cluster?)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8755E0-F0B4-2A43-81D4-B1C3ED90E5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5" t="2077" r="1269" b="49899"/>
          <a:stretch/>
        </p:blipFill>
        <p:spPr>
          <a:xfrm>
            <a:off x="680666" y="2680846"/>
            <a:ext cx="2077897" cy="191770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6E38AD-4A5C-C64C-81B4-AC674F2A50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5" t="2077" r="1269" b="49899"/>
          <a:stretch/>
        </p:blipFill>
        <p:spPr>
          <a:xfrm>
            <a:off x="3258333" y="2680846"/>
            <a:ext cx="2077897" cy="1917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B8FE3-0C7D-2944-95BF-925313D84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5" t="2077" r="1269" b="49899"/>
          <a:stretch/>
        </p:blipFill>
        <p:spPr>
          <a:xfrm>
            <a:off x="5839175" y="2680846"/>
            <a:ext cx="2077897" cy="1917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936E92-BBC5-A840-AF54-21F17D8EC136}"/>
              </a:ext>
            </a:extLst>
          </p:cNvPr>
          <p:cNvSpPr txBox="1"/>
          <p:nvPr/>
        </p:nvSpPr>
        <p:spPr>
          <a:xfrm>
            <a:off x="2771983" y="345503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7F3FD-08EB-AB44-83A3-B9CE2322EA68}"/>
              </a:ext>
            </a:extLst>
          </p:cNvPr>
          <p:cNvSpPr txBox="1"/>
          <p:nvPr/>
        </p:nvSpPr>
        <p:spPr>
          <a:xfrm>
            <a:off x="5312659" y="33836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5E04C-E7D0-1740-84C1-D8D661EDB729}"/>
              </a:ext>
            </a:extLst>
          </p:cNvPr>
          <p:cNvSpPr txBox="1"/>
          <p:nvPr/>
        </p:nvSpPr>
        <p:spPr>
          <a:xfrm>
            <a:off x="7910724" y="3383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or…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D34436-96B9-284D-B03D-B1FF8321B46A}"/>
              </a:ext>
            </a:extLst>
          </p:cNvPr>
          <p:cNvSpPr/>
          <p:nvPr/>
        </p:nvSpPr>
        <p:spPr>
          <a:xfrm>
            <a:off x="3325172" y="2879792"/>
            <a:ext cx="527361" cy="462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17031-0192-0F40-A969-4CA95F5A8DEA}"/>
              </a:ext>
            </a:extLst>
          </p:cNvPr>
          <p:cNvSpPr/>
          <p:nvPr/>
        </p:nvSpPr>
        <p:spPr>
          <a:xfrm flipH="1">
            <a:off x="6121348" y="2686197"/>
            <a:ext cx="45719" cy="1912354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39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20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304138" cy="1866811"/>
          </a:xfrm>
        </p:spPr>
        <p:txBody>
          <a:bodyPr/>
          <a:lstStyle/>
          <a:p>
            <a:r>
              <a:rPr lang="en-US" dirty="0"/>
              <a:t>Exercise 6: CH</a:t>
            </a:r>
            <a:r>
              <a:rPr lang="en-US" baseline="-25000" dirty="0"/>
              <a:t>4</a:t>
            </a:r>
            <a:r>
              <a:rPr lang="en-US" dirty="0"/>
              <a:t> signature detection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685969" y="532467"/>
            <a:ext cx="40008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Identify, and determine the source of, a fugitive CH</a:t>
            </a:r>
            <a:r>
              <a:rPr lang="en-US" baseline="-25000" dirty="0"/>
              <a:t>4</a:t>
            </a:r>
            <a:r>
              <a:rPr lang="en-US" dirty="0"/>
              <a:t> emission from a petrochemical facility.</a:t>
            </a:r>
          </a:p>
          <a:p>
            <a:endParaRPr lang="en-US" dirty="0"/>
          </a:p>
          <a:p>
            <a:r>
              <a:rPr lang="en-US" dirty="0"/>
              <a:t>The image at left is a non-orthorectified image from an AVIRIS-NG flight in 2016. Apply a background-whitened matched filter using the target signature of methane absorption (the file named ang_ch4_unit_3col_425chan.txt).</a:t>
            </a:r>
          </a:p>
          <a:p>
            <a:endParaRPr lang="en-US" dirty="0"/>
          </a:p>
          <a:p>
            <a:r>
              <a:rPr lang="en-US" dirty="0"/>
              <a:t>Find the CH</a:t>
            </a:r>
            <a:r>
              <a:rPr lang="en-US" baseline="-25000" dirty="0"/>
              <a:t>4</a:t>
            </a:r>
            <a:r>
              <a:rPr lang="en-US" dirty="0"/>
              <a:t> enhancement.  What is the source location, and what is the maximum enhancement in ppm m?</a:t>
            </a:r>
          </a:p>
          <a:p>
            <a:endParaRPr lang="en-US" dirty="0"/>
          </a:p>
          <a:p>
            <a:r>
              <a:rPr lang="en-US" b="1" dirty="0"/>
              <a:t>Extra credit: </a:t>
            </a:r>
            <a:r>
              <a:rPr lang="en-US" dirty="0"/>
              <a:t>try some different strategies for estimating the background covariance and non-enhanced radiance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B03B5C-035C-0649-9974-4B2FA6FD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5132" y="2012315"/>
            <a:ext cx="3952901" cy="396612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E09D3-B36A-C944-AC4F-CA1DB48CBF59}"/>
              </a:ext>
            </a:extLst>
          </p:cNvPr>
          <p:cNvSpPr txBox="1"/>
          <p:nvPr/>
        </p:nvSpPr>
        <p:spPr>
          <a:xfrm>
            <a:off x="-602166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5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D7194-D508-AE46-BE4B-5B5446974F2A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Apply the Beer-Lambert law</a:t>
            </a:r>
          </a:p>
          <a:p>
            <a:r>
              <a:rPr lang="en-US" dirty="0"/>
              <a:t>Use adaptive spectral matched filters to detect subtle signals in radiance </a:t>
            </a:r>
            <a:r>
              <a:rPr lang="en-US"/>
              <a:t>data </a:t>
            </a:r>
          </a:p>
          <a:p>
            <a:r>
              <a:rPr lang="en-US"/>
              <a:t>Use </a:t>
            </a:r>
            <a:r>
              <a:rPr lang="en-US" dirty="0"/>
              <a:t>matched filters on reflectance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Absorption by a medium: Beer-Lambert law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30"/>
          <a:stretch/>
        </p:blipFill>
        <p:spPr>
          <a:xfrm>
            <a:off x="199931" y="1519243"/>
            <a:ext cx="8744138" cy="28854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94885" y="4104641"/>
            <a:ext cx="9364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Wikimedia</a:t>
            </a:r>
          </a:p>
        </p:txBody>
      </p:sp>
    </p:spTree>
    <p:extLst>
      <p:ext uri="{BB962C8B-B14F-4D97-AF65-F5344CB8AC3E}">
        <p14:creationId xmlns:p14="http://schemas.microsoft.com/office/powerpoint/2010/main" val="178091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Absorption by a medium: Beer-Lambert law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30"/>
          <a:stretch/>
        </p:blipFill>
        <p:spPr>
          <a:xfrm>
            <a:off x="199931" y="1519243"/>
            <a:ext cx="8744138" cy="28854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94885" y="4104641"/>
            <a:ext cx="9364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Wikimedia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8078" y="4757726"/>
            <a:ext cx="5020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</a:t>
            </a:r>
            <a:r>
              <a:rPr lang="en-US" sz="4400" baseline="-25000" dirty="0"/>
              <a:t>out</a:t>
            </a:r>
            <a:r>
              <a:rPr lang="en-US" sz="4400" dirty="0"/>
              <a:t>(</a:t>
            </a:r>
            <a:r>
              <a:rPr lang="en-US" sz="4400" dirty="0" err="1"/>
              <a:t>λ</a:t>
            </a:r>
            <a:r>
              <a:rPr lang="en-US" sz="4400" dirty="0"/>
              <a:t>) = </a:t>
            </a:r>
            <a:r>
              <a:rPr lang="en-US" sz="4400" dirty="0" err="1"/>
              <a:t>R</a:t>
            </a:r>
            <a:r>
              <a:rPr lang="en-US" sz="4400" baseline="-25000" dirty="0" err="1"/>
              <a:t>in</a:t>
            </a:r>
            <a:r>
              <a:rPr lang="en-US" sz="4400" dirty="0"/>
              <a:t>(</a:t>
            </a:r>
            <a:r>
              <a:rPr lang="en-US" sz="4400" dirty="0" err="1"/>
              <a:t>λ</a:t>
            </a:r>
            <a:r>
              <a:rPr lang="en-US" sz="4400" dirty="0"/>
              <a:t>) e</a:t>
            </a:r>
            <a:r>
              <a:rPr lang="en-US" sz="4400" baseline="30000" dirty="0"/>
              <a:t>-</a:t>
            </a:r>
            <a:r>
              <a:rPr lang="en-US" sz="4400" baseline="30000" dirty="0" err="1"/>
              <a:t>κ</a:t>
            </a:r>
            <a:r>
              <a:rPr lang="en-US" sz="4400" baseline="30000" dirty="0"/>
              <a:t>ℓ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6448852" y="4847210"/>
            <a:ext cx="115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Path length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3805" y="5493541"/>
            <a:ext cx="243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Absorption coefficient (m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005015" y="5242204"/>
            <a:ext cx="27295" cy="292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225766" y="5074814"/>
            <a:ext cx="223086" cy="167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419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892184" y="3147536"/>
            <a:ext cx="379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Transmission  α  e</a:t>
            </a:r>
            <a:r>
              <a:rPr lang="en-US" sz="2400" baseline="30000" dirty="0"/>
              <a:t>- </a:t>
            </a:r>
            <a:r>
              <a:rPr lang="en-US" sz="2400" baseline="30000" dirty="0" err="1"/>
              <a:t>κ</a:t>
            </a:r>
            <a:r>
              <a:rPr lang="en-US" sz="2400" baseline="30000" dirty="0"/>
              <a:t> c x </a:t>
            </a:r>
            <a:endParaRPr lang="en-US" sz="2400" dirty="0"/>
          </a:p>
        </p:txBody>
      </p:sp>
      <p:sp>
        <p:nvSpPr>
          <p:cNvPr id="9" name="Cloud 8"/>
          <p:cNvSpPr/>
          <p:nvPr/>
        </p:nvSpPr>
        <p:spPr>
          <a:xfrm>
            <a:off x="2279468" y="4191000"/>
            <a:ext cx="1447800" cy="89095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9" idx="3"/>
          </p:cNvCxnSpPr>
          <p:nvPr/>
        </p:nvCxnSpPr>
        <p:spPr>
          <a:xfrm flipH="1">
            <a:off x="2355668" y="4241941"/>
            <a:ext cx="647700" cy="147305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8E21D9-82FE-9446-B25B-B528359F3EAF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3779-63A2-8641-B384-9E2E25BF4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Trace gas measurement</a:t>
            </a:r>
          </a:p>
        </p:txBody>
      </p:sp>
      <p:sp>
        <p:nvSpPr>
          <p:cNvPr id="8" name="Freeform 7"/>
          <p:cNvSpPr/>
          <p:nvPr/>
        </p:nvSpPr>
        <p:spPr>
          <a:xfrm>
            <a:off x="831668" y="5257800"/>
            <a:ext cx="4060516" cy="437339"/>
          </a:xfrm>
          <a:custGeom>
            <a:avLst/>
            <a:gdLst>
              <a:gd name="connsiteX0" fmla="*/ 0 w 4060516"/>
              <a:gd name="connsiteY0" fmla="*/ 437339 h 437339"/>
              <a:gd name="connsiteX1" fmla="*/ 1458023 w 4060516"/>
              <a:gd name="connsiteY1" fmla="*/ 13982 h 437339"/>
              <a:gd name="connsiteX2" fmla="*/ 2367328 w 4060516"/>
              <a:gd name="connsiteY2" fmla="*/ 123741 h 437339"/>
              <a:gd name="connsiteX3" fmla="*/ 2947401 w 4060516"/>
              <a:gd name="connsiteY3" fmla="*/ 343260 h 437339"/>
              <a:gd name="connsiteX4" fmla="*/ 3323665 w 4060516"/>
              <a:gd name="connsiteY4" fmla="*/ 139421 h 437339"/>
              <a:gd name="connsiteX5" fmla="*/ 4060516 w 4060516"/>
              <a:gd name="connsiteY5" fmla="*/ 437339 h 437339"/>
              <a:gd name="connsiteX6" fmla="*/ 4060516 w 4060516"/>
              <a:gd name="connsiteY6" fmla="*/ 437339 h 43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0516" h="437339">
                <a:moveTo>
                  <a:pt x="0" y="437339"/>
                </a:moveTo>
                <a:cubicBezTo>
                  <a:pt x="531734" y="251793"/>
                  <a:pt x="1063468" y="66248"/>
                  <a:pt x="1458023" y="13982"/>
                </a:cubicBezTo>
                <a:cubicBezTo>
                  <a:pt x="1852578" y="-38284"/>
                  <a:pt x="2119099" y="68861"/>
                  <a:pt x="2367328" y="123741"/>
                </a:cubicBezTo>
                <a:cubicBezTo>
                  <a:pt x="2615557" y="178621"/>
                  <a:pt x="2788012" y="340647"/>
                  <a:pt x="2947401" y="343260"/>
                </a:cubicBezTo>
                <a:cubicBezTo>
                  <a:pt x="3106790" y="345873"/>
                  <a:pt x="3138146" y="123741"/>
                  <a:pt x="3323665" y="139421"/>
                </a:cubicBezTo>
                <a:cubicBezTo>
                  <a:pt x="3509184" y="155101"/>
                  <a:pt x="4060516" y="437339"/>
                  <a:pt x="4060516" y="437339"/>
                </a:cubicBezTo>
                <a:lnTo>
                  <a:pt x="4060516" y="437339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355668" y="5029200"/>
            <a:ext cx="304800" cy="6858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365068" y="3124200"/>
            <a:ext cx="990600" cy="25908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un 21"/>
          <p:cNvSpPr/>
          <p:nvPr/>
        </p:nvSpPr>
        <p:spPr>
          <a:xfrm>
            <a:off x="831668" y="2362200"/>
            <a:ext cx="685800" cy="762000"/>
          </a:xfrm>
          <a:prstGeom prst="su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endCxn id="9" idx="3"/>
          </p:cNvCxnSpPr>
          <p:nvPr/>
        </p:nvCxnSpPr>
        <p:spPr>
          <a:xfrm flipH="1">
            <a:off x="3003368" y="3276600"/>
            <a:ext cx="419100" cy="96534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41868" y="42026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Absorption coefficient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391400" y="35814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29400" y="2209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Mixing ratio length in ppm m</a:t>
            </a:r>
          </a:p>
        </p:txBody>
      </p:sp>
      <p:sp>
        <p:nvSpPr>
          <p:cNvPr id="38" name="Left Brace 37"/>
          <p:cNvSpPr/>
          <p:nvPr/>
        </p:nvSpPr>
        <p:spPr>
          <a:xfrm rot="5400000">
            <a:off x="7649166" y="2857500"/>
            <a:ext cx="266700" cy="4953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819400" y="44196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30000" dirty="0"/>
              <a:t> 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3193868" y="4179332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27268" y="4038600"/>
            <a:ext cx="131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Mixing ratio</a:t>
            </a:r>
          </a:p>
        </p:txBody>
      </p:sp>
      <p:cxnSp>
        <p:nvCxnSpPr>
          <p:cNvPr id="53" name="Straight Arrow Connector 52"/>
          <p:cNvCxnSpPr>
            <a:stCxn id="52" idx="1"/>
          </p:cNvCxnSpPr>
          <p:nvPr/>
        </p:nvCxnSpPr>
        <p:spPr>
          <a:xfrm flipH="1">
            <a:off x="3422468" y="4223266"/>
            <a:ext cx="304800" cy="167789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9" idx="1"/>
          </p:cNvCxnSpPr>
          <p:nvPr/>
        </p:nvCxnSpPr>
        <p:spPr>
          <a:xfrm flipH="1" flipV="1">
            <a:off x="3056028" y="4724400"/>
            <a:ext cx="603068" cy="413266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659096" y="4953000"/>
            <a:ext cx="197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Optical path length</a:t>
            </a:r>
          </a:p>
        </p:txBody>
      </p:sp>
      <p:pic>
        <p:nvPicPr>
          <p:cNvPr id="26" name="Picture 25" descr="453011main_ER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68" y="1982449"/>
            <a:ext cx="2312611" cy="9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2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42577B-6FC7-B840-8638-B38A7AD46266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A663B-7EA3-B341-B3D3-D599CF9CBF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</a:t>
            </a:r>
            <a:r>
              <a:rPr lang="en-US" baseline="-25000" dirty="0"/>
              <a:t>4 </a:t>
            </a:r>
            <a:r>
              <a:rPr lang="en-US"/>
              <a:t>absorption signatures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990600" y="1066800"/>
            <a:ext cx="6253677" cy="5111515"/>
            <a:chOff x="990600" y="1066800"/>
            <a:chExt cx="6858000" cy="5605465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88" y="3390730"/>
              <a:ext cx="6636034" cy="262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143000"/>
              <a:ext cx="6482048" cy="2496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990600" y="3429000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3581400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0600" y="1066800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273" y="6019799"/>
              <a:ext cx="5375327" cy="346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579" y="6414869"/>
              <a:ext cx="1412376" cy="257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727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D49A6B-CBE4-804B-AF5A-F88DD26F88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7/17/19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24C50-6FE6-2649-9EC1-6BFBE9C79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56C58-464D-E648-A278-0E39CC1C0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2B41BB3-46A0-8449-9D81-66A4E7075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Matched filter intuition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F58DCD-D106-104C-8261-1362DBC72614}"/>
              </a:ext>
            </a:extLst>
          </p:cNvPr>
          <p:cNvSpPr/>
          <p:nvPr/>
        </p:nvSpPr>
        <p:spPr>
          <a:xfrm>
            <a:off x="869661" y="5655164"/>
            <a:ext cx="7929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 from [Dimitris G. Manolakis, Optical Engineering, 44(11), 116401 (2005). https://doi.org/10.1117/1.2125487]</a:t>
            </a:r>
            <a:endParaRPr lang="en-US" b="0" i="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83545E-AF59-4640-862D-7C430A547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33" y="1082284"/>
            <a:ext cx="4838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1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64"/>
            <a:ext cx="8331200" cy="822036"/>
          </a:xfrm>
        </p:spPr>
        <p:txBody>
          <a:bodyPr/>
          <a:lstStyle/>
          <a:p>
            <a:r>
              <a:rPr lang="en-US" sz="3600" dirty="0"/>
              <a:t>Aliso canyon gas storage leak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738BB-9298-3446-848E-48D9E64255DC}" type="datetime1">
              <a:rPr lang="en-US" smtClean="0"/>
              <a:t>7/17/19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25" y="1600200"/>
            <a:ext cx="3772384" cy="411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676400"/>
            <a:ext cx="3703000" cy="4038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96428" y="1756621"/>
            <a:ext cx="779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500 m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497108" y="2142856"/>
            <a:ext cx="915894" cy="0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3296667" y="1756621"/>
            <a:ext cx="10645" cy="474283"/>
          </a:xfrm>
          <a:prstGeom prst="line">
            <a:avLst/>
          </a:prstGeom>
          <a:ln w="28575" cmpd="sng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3792" y="2255793"/>
            <a:ext cx="332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371600"/>
            <a:ext cx="1447800" cy="1295400"/>
          </a:xfrm>
          <a:prstGeom prst="rect">
            <a:avLst/>
          </a:prstGeom>
        </p:spPr>
      </p:pic>
      <p:pic>
        <p:nvPicPr>
          <p:cNvPr id="19" name="Picture 18" descr="453011main_ER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2312611" cy="9816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5800" y="1078468"/>
            <a:ext cx="380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ER-2 at 6.6 km altitude, 1/12/2016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0600" y="1078468"/>
            <a:ext cx="380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EO-1 Spacecraft at LEO, 1/1/2016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43200" y="5864423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Thompson et al.,</a:t>
            </a:r>
            <a:r>
              <a:rPr lang="en-US" sz="1400" b="1" i="1" dirty="0"/>
              <a:t> </a:t>
            </a:r>
            <a:r>
              <a:rPr lang="en-US" sz="1400" b="1" i="1" dirty="0" err="1"/>
              <a:t>Geophys</a:t>
            </a:r>
            <a:r>
              <a:rPr lang="en-US" sz="1400" b="1" i="1" dirty="0"/>
              <a:t>. Res. </a:t>
            </a:r>
            <a:r>
              <a:rPr lang="en-US" sz="1400" b="1" i="1" dirty="0" err="1"/>
              <a:t>Lett</a:t>
            </a:r>
            <a:r>
              <a:rPr lang="en-US" sz="1400" b="1" i="1" dirty="0"/>
              <a:t>. </a:t>
            </a:r>
            <a:r>
              <a:rPr lang="en-US" sz="1400" b="1" dirty="0"/>
              <a:t>(2016)</a:t>
            </a:r>
          </a:p>
        </p:txBody>
      </p:sp>
    </p:spTree>
    <p:extLst>
      <p:ext uri="{BB962C8B-B14F-4D97-AF65-F5344CB8AC3E}">
        <p14:creationId xmlns:p14="http://schemas.microsoft.com/office/powerpoint/2010/main" val="231644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967EF-7D1E-6B43-994D-77C31C503E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BE28-B9C6-334D-A065-0432D1160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1D30D-068D-9143-BB25-26DBD9DCF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A7FB9F-2021-FF48-88CB-174D823D5A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24734D-37F7-514A-85C0-C73EA385D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5" y="454025"/>
            <a:ext cx="4806743" cy="436031"/>
          </a:xfrm>
        </p:spPr>
        <p:txBody>
          <a:bodyPr/>
          <a:lstStyle/>
          <a:p>
            <a:r>
              <a:rPr lang="en-US" sz="3200" dirty="0"/>
              <a:t>Fugitive CH</a:t>
            </a:r>
            <a:r>
              <a:rPr lang="en-US" sz="3200" baseline="-25000" dirty="0"/>
              <a:t>4</a:t>
            </a:r>
            <a:r>
              <a:rPr lang="en-US" sz="3200" dirty="0"/>
              <a:t> emissions at Four Corners, NM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9EB74D-E38B-1044-BE8F-00B604FD4933}"/>
              </a:ext>
            </a:extLst>
          </p:cNvPr>
          <p:cNvGrpSpPr/>
          <p:nvPr/>
        </p:nvGrpSpPr>
        <p:grpSpPr>
          <a:xfrm>
            <a:off x="1133476" y="338739"/>
            <a:ext cx="7373845" cy="5625092"/>
            <a:chOff x="93623" y="-3325034"/>
            <a:chExt cx="10419971" cy="79488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F558ED-CBBB-CA40-BFB6-590A012EC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9956"/>
            <a:stretch/>
          </p:blipFill>
          <p:spPr>
            <a:xfrm>
              <a:off x="218458" y="-354153"/>
              <a:ext cx="10295136" cy="497792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E29D7-6F9C-C946-9E1F-8615FA589AAD}"/>
                </a:ext>
              </a:extLst>
            </p:cNvPr>
            <p:cNvSpPr txBox="1"/>
            <p:nvPr/>
          </p:nvSpPr>
          <p:spPr>
            <a:xfrm>
              <a:off x="93623" y="-1084162"/>
              <a:ext cx="6382984" cy="41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Frankenberg, Thorpe, Thompson et al., PNAS 2016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E775B0-66C4-4540-829E-B41445A64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76606" y="-3325034"/>
              <a:ext cx="3912152" cy="2776049"/>
            </a:xfrm>
            <a:prstGeom prst="rect">
              <a:avLst/>
            </a:prstGeom>
          </p:spPr>
        </p:pic>
      </p:grpSp>
      <p:pic>
        <p:nvPicPr>
          <p:cNvPr id="18" name="Picture 17" descr="NASA insignia2Color.eps">
            <a:extLst>
              <a:ext uri="{FF2B5EF4-FFF2-40B4-BE49-F238E27FC236}">
                <a16:creationId xmlns:a16="http://schemas.microsoft.com/office/drawing/2014/main" id="{A0D2ABE3-601F-D34C-AAAC-0502A2680C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90969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450</TotalTime>
  <Words>694</Words>
  <Application>Microsoft Macintosh PowerPoint</Application>
  <PresentationFormat>On-screen Show (4:3)</PresentationFormat>
  <Paragraphs>162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Helvetica</vt:lpstr>
      <vt:lpstr>NASA-JPL White Templates</vt:lpstr>
      <vt:lpstr>PowerPoint Presentation</vt:lpstr>
      <vt:lpstr>PowerPoint Presentation</vt:lpstr>
      <vt:lpstr>Absorption by a medium: Beer-Lambert law</vt:lpstr>
      <vt:lpstr>Absorption by a medium: Beer-Lambert law</vt:lpstr>
      <vt:lpstr>Trace gas measurement</vt:lpstr>
      <vt:lpstr>CH4 absorption signatures</vt:lpstr>
      <vt:lpstr>Matched filter intuition</vt:lpstr>
      <vt:lpstr>Aliso canyon gas storage leak</vt:lpstr>
      <vt:lpstr>Fugitive CH4 emissions at Four Corners, NM</vt:lpstr>
      <vt:lpstr>CH4 in California</vt:lpstr>
      <vt:lpstr>Arctic CH4 Emissions Elder, Thompson, et al.  (in preparation) Analysis of AVIRIS-NG data from the ABoVE campaign, PI: Chip Miller </vt:lpstr>
      <vt:lpstr>Arctic-wide statistics reveal a two component power law</vt:lpstr>
      <vt:lpstr>Detection via matched filter</vt:lpstr>
      <vt:lpstr>Detection via matched filter</vt:lpstr>
      <vt:lpstr>Detection via matched filter</vt:lpstr>
      <vt:lpstr>Detection via matched filter</vt:lpstr>
      <vt:lpstr>Estimating the background radiance distribution</vt:lpstr>
      <vt:lpstr>PowerPoint Presentation</vt:lpstr>
      <vt:lpstr>Exercise 6: CH4 signature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58</cp:revision>
  <cp:lastPrinted>2014-07-14T23:49:38Z</cp:lastPrinted>
  <dcterms:created xsi:type="dcterms:W3CDTF">2019-07-06T21:56:51Z</dcterms:created>
  <dcterms:modified xsi:type="dcterms:W3CDTF">2019-07-17T16:20:17Z</dcterms:modified>
</cp:coreProperties>
</file>